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58"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F0BCD-993B-45AC-82AE-29E967C140A9}"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309772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F0BCD-993B-45AC-82AE-29E967C140A9}"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316581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F0BCD-993B-45AC-82AE-29E967C140A9}"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85910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F0BCD-993B-45AC-82AE-29E967C140A9}"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230783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7F0BCD-993B-45AC-82AE-29E967C140A9}"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400124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F0BCD-993B-45AC-82AE-29E967C140A9}"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94316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F0BCD-993B-45AC-82AE-29E967C140A9}"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308014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F0BCD-993B-45AC-82AE-29E967C140A9}"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183330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F0BCD-993B-45AC-82AE-29E967C140A9}"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278646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7F0BCD-993B-45AC-82AE-29E967C140A9}"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392846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7F0BCD-993B-45AC-82AE-29E967C140A9}"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3F40A-7A18-4D30-8B3C-04BCA5AAC097}" type="slidenum">
              <a:rPr lang="en-US" smtClean="0"/>
              <a:t>‹#›</a:t>
            </a:fld>
            <a:endParaRPr lang="en-US"/>
          </a:p>
        </p:txBody>
      </p:sp>
    </p:spTree>
    <p:extLst>
      <p:ext uri="{BB962C8B-B14F-4D97-AF65-F5344CB8AC3E}">
        <p14:creationId xmlns:p14="http://schemas.microsoft.com/office/powerpoint/2010/main" val="7279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accent6">
                <a:lumMod val="20000"/>
                <a:lumOff val="80000"/>
              </a:schemeClr>
            </a:gs>
            <a:gs pos="55000">
              <a:srgbClr val="92D050"/>
            </a:gs>
            <a:gs pos="82000">
              <a:schemeClr val="accent6">
                <a:lumMod val="20000"/>
                <a:lumOff val="80000"/>
              </a:schemeClr>
            </a:gs>
            <a:gs pos="100000">
              <a:schemeClr val="accent4">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F0BCD-993B-45AC-82AE-29E967C140A9}" type="datetimeFigureOut">
              <a:rPr lang="en-US" smtClean="0"/>
              <a:t>3/2/2021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3F40A-7A18-4D30-8B3C-04BCA5AAC097}" type="slidenum">
              <a:rPr lang="en-US" smtClean="0"/>
              <a:t>‹#›</a:t>
            </a:fld>
            <a:endParaRPr lang="en-US"/>
          </a:p>
        </p:txBody>
      </p:sp>
    </p:spTree>
    <p:extLst>
      <p:ext uri="{BB962C8B-B14F-4D97-AF65-F5344CB8AC3E}">
        <p14:creationId xmlns:p14="http://schemas.microsoft.com/office/powerpoint/2010/main" val="379581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ndersoncountylibrary.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haroni" panose="02010803020104030203" pitchFamily="2" charset="-79"/>
                <a:cs typeface="Aharoni" panose="02010803020104030203" pitchFamily="2" charset="-79"/>
              </a:rPr>
              <a:t>DIY Microgreens Grab N Go!  </a:t>
            </a:r>
            <a:br>
              <a:rPr lang="en-US" b="1" dirty="0" smtClean="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Tween Program</a:t>
            </a:r>
            <a:endParaRPr lang="en-US" b="1" dirty="0">
              <a:latin typeface="Aharoni" panose="02010803020104030203" pitchFamily="2" charset="-79"/>
              <a:cs typeface="Aharoni" panose="02010803020104030203" pitchFamily="2" charset="-79"/>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3928" y="1956254"/>
            <a:ext cx="6144143" cy="4351338"/>
          </a:xfrm>
        </p:spPr>
      </p:pic>
    </p:spTree>
    <p:extLst>
      <p:ext uri="{BB962C8B-B14F-4D97-AF65-F5344CB8AC3E}">
        <p14:creationId xmlns:p14="http://schemas.microsoft.com/office/powerpoint/2010/main" val="65263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
            <a:ext cx="10515600" cy="1480456"/>
          </a:xfrm>
        </p:spPr>
        <p:txBody>
          <a:bodyPr/>
          <a:lstStyle/>
          <a:p>
            <a:pPr algn="ctr"/>
            <a:r>
              <a:rPr lang="en-US" b="1" dirty="0" smtClean="0">
                <a:solidFill>
                  <a:srgbClr val="00B050"/>
                </a:solidFill>
              </a:rPr>
              <a:t> What are Microgreens?!</a:t>
            </a:r>
            <a:endParaRPr lang="en-US" b="1" dirty="0">
              <a:solidFill>
                <a:srgbClr val="00B050"/>
              </a:solidFill>
            </a:endParaRPr>
          </a:p>
        </p:txBody>
      </p:sp>
      <p:pic>
        <p:nvPicPr>
          <p:cNvPr id="1026" name="Picture 2" descr="Sprouts, Greens, Growing, Pot, Microgreen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 y="1604835"/>
            <a:ext cx="5410200" cy="41210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12972" y="1480457"/>
            <a:ext cx="5943600" cy="4154984"/>
          </a:xfrm>
          <a:prstGeom prst="rect">
            <a:avLst/>
          </a:prstGeom>
          <a:noFill/>
        </p:spPr>
        <p:txBody>
          <a:bodyPr wrap="square" rtlCol="0">
            <a:spAutoFit/>
          </a:bodyPr>
          <a:lstStyle/>
          <a:p>
            <a:r>
              <a:rPr lang="en-US" sz="2400" b="1" dirty="0" smtClean="0">
                <a:cs typeface="Aharoni" panose="02010803020104030203" pitchFamily="2" charset="-79"/>
              </a:rPr>
              <a:t>Microgreens are power packed superfoods that can be grown in 2 weeks or less.</a:t>
            </a:r>
          </a:p>
          <a:p>
            <a:endParaRPr lang="en-US" sz="2400" b="1" dirty="0" smtClean="0">
              <a:cs typeface="Aharoni" panose="02010803020104030203" pitchFamily="2" charset="-79"/>
            </a:endParaRPr>
          </a:p>
          <a:p>
            <a:r>
              <a:rPr lang="en-US" sz="2400" b="1" dirty="0" smtClean="0">
                <a:cs typeface="Aharoni" panose="02010803020104030203" pitchFamily="2" charset="-79"/>
              </a:rPr>
              <a:t>Micro-greens got their name from the fact </a:t>
            </a:r>
            <a:r>
              <a:rPr lang="en-US" sz="2400" b="1" dirty="0" smtClean="0">
                <a:cs typeface="Aharoni" panose="02010803020104030203" pitchFamily="2" charset="-79"/>
              </a:rPr>
              <a:t>that they </a:t>
            </a:r>
            <a:r>
              <a:rPr lang="en-US" sz="2400" b="1" dirty="0" smtClean="0">
                <a:cs typeface="Aharoni" panose="02010803020104030203" pitchFamily="2" charset="-79"/>
              </a:rPr>
              <a:t>are </a:t>
            </a:r>
            <a:r>
              <a:rPr lang="en-US" sz="2400" b="1" dirty="0" smtClean="0">
                <a:cs typeface="Aharoni" panose="02010803020104030203" pitchFamily="2" charset="-79"/>
              </a:rPr>
              <a:t>the </a:t>
            </a:r>
            <a:r>
              <a:rPr lang="en-US" sz="2400" b="1" dirty="0" smtClean="0">
                <a:cs typeface="Aharoni" panose="02010803020104030203" pitchFamily="2" charset="-79"/>
              </a:rPr>
              <a:t>first growth of the seed, so it’s the plant in its “micro” form!</a:t>
            </a:r>
          </a:p>
          <a:p>
            <a:pPr marL="342900" indent="-342900">
              <a:buAutoNum type="arabicPeriod"/>
            </a:pPr>
            <a:endParaRPr lang="en-US" sz="2400" b="1" dirty="0">
              <a:cs typeface="Aharoni" panose="02010803020104030203" pitchFamily="2" charset="-79"/>
            </a:endParaRPr>
          </a:p>
          <a:p>
            <a:r>
              <a:rPr lang="en-US" sz="2400" b="1" dirty="0" smtClean="0">
                <a:cs typeface="Aharoni" panose="02010803020104030203" pitchFamily="2" charset="-79"/>
              </a:rPr>
              <a:t>Microgreens are the first sprouted seedlings that come up from the soil, they are usually ready to eat in one to three weeks once the first leaves (cotyledons) have developed</a:t>
            </a:r>
            <a:r>
              <a:rPr lang="en-US" sz="2000" b="1" dirty="0" smtClean="0">
                <a:cs typeface="Aharoni" panose="02010803020104030203" pitchFamily="2" charset="-79"/>
              </a:rPr>
              <a:t>.</a:t>
            </a:r>
            <a:endParaRPr lang="en-US" sz="2000" b="1" dirty="0">
              <a:cs typeface="Aharoni" panose="02010803020104030203" pitchFamily="2" charset="-79"/>
            </a:endParaRPr>
          </a:p>
        </p:txBody>
      </p:sp>
    </p:spTree>
    <p:extLst>
      <p:ext uri="{BB962C8B-B14F-4D97-AF65-F5344CB8AC3E}">
        <p14:creationId xmlns:p14="http://schemas.microsoft.com/office/powerpoint/2010/main" val="253984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1"/>
            <a:ext cx="10515600" cy="1300961"/>
          </a:xfrm>
        </p:spPr>
        <p:txBody>
          <a:bodyPr>
            <a:normAutofit/>
          </a:bodyPr>
          <a:lstStyle/>
          <a:p>
            <a:pPr algn="ctr"/>
            <a:r>
              <a:rPr lang="en-US" dirty="0" smtClean="0">
                <a:solidFill>
                  <a:srgbClr val="C00000"/>
                </a:solidFill>
              </a:rPr>
              <a:t>Benefit of Mung/Moong Bean Microgreens</a:t>
            </a:r>
            <a:r>
              <a:rPr lang="en-US" b="1" dirty="0">
                <a:solidFill>
                  <a:srgbClr val="00B050"/>
                </a:solidFill>
              </a:rPr>
              <a:t/>
            </a:r>
            <a:br>
              <a:rPr lang="en-US" b="1" dirty="0">
                <a:solidFill>
                  <a:srgbClr val="00B050"/>
                </a:solidFill>
              </a:rPr>
            </a:br>
            <a:r>
              <a:rPr lang="en-US" sz="2400" b="1" dirty="0" smtClean="0"/>
              <a:t>English –Mung, Sanskrit- Moong</a:t>
            </a:r>
            <a:endParaRPr lang="en-US" sz="2400" b="1" dirty="0"/>
          </a:p>
        </p:txBody>
      </p:sp>
      <p:sp>
        <p:nvSpPr>
          <p:cNvPr id="3" name="Content Placeholder 2"/>
          <p:cNvSpPr>
            <a:spLocks noGrp="1"/>
          </p:cNvSpPr>
          <p:nvPr>
            <p:ph idx="1"/>
          </p:nvPr>
        </p:nvSpPr>
        <p:spPr>
          <a:xfrm>
            <a:off x="601717" y="1859581"/>
            <a:ext cx="10515600" cy="4724400"/>
          </a:xfrm>
        </p:spPr>
        <p:txBody>
          <a:bodyPr>
            <a:normAutofit/>
          </a:bodyPr>
          <a:lstStyle/>
          <a:p>
            <a:pPr marL="0" indent="0" algn="ctr">
              <a:buNone/>
            </a:pPr>
            <a:r>
              <a:rPr lang="en-US" sz="3200" dirty="0" smtClean="0">
                <a:cs typeface="Aharoni" panose="02010803020104030203" pitchFamily="2" charset="-79"/>
              </a:rPr>
              <a:t>Nutrients contained in </a:t>
            </a:r>
            <a:r>
              <a:rPr lang="en-US" sz="3200" dirty="0" smtClean="0">
                <a:cs typeface="Aharoni" panose="02010803020104030203" pitchFamily="2" charset="-79"/>
              </a:rPr>
              <a:t>Mung </a:t>
            </a:r>
            <a:r>
              <a:rPr lang="en-US" sz="3200" dirty="0" smtClean="0">
                <a:cs typeface="Aharoni" panose="02010803020104030203" pitchFamily="2" charset="-79"/>
              </a:rPr>
              <a:t>Beans</a:t>
            </a:r>
            <a:r>
              <a:rPr lang="en-US" sz="3200" dirty="0" smtClean="0">
                <a:cs typeface="Aharoni" panose="02010803020104030203" pitchFamily="2" charset="-79"/>
              </a:rPr>
              <a:t>:</a:t>
            </a:r>
            <a:endParaRPr lang="en-US" sz="3600" dirty="0" smtClean="0">
              <a:cs typeface="Aharoni" panose="02010803020104030203" pitchFamily="2" charset="-79"/>
            </a:endParaRPr>
          </a:p>
          <a:p>
            <a:pPr marL="0" indent="0" algn="ctr">
              <a:buNone/>
            </a:pPr>
            <a:endParaRPr lang="en-US" sz="800" dirty="0" smtClean="0">
              <a:cs typeface="Aharoni" panose="02010803020104030203" pitchFamily="2" charset="-79"/>
            </a:endParaRPr>
          </a:p>
          <a:p>
            <a:pPr marL="0" indent="0" algn="ctr">
              <a:buNone/>
            </a:pPr>
            <a:r>
              <a:rPr lang="en-US" dirty="0" smtClean="0">
                <a:solidFill>
                  <a:schemeClr val="bg1"/>
                </a:solidFill>
                <a:cs typeface="Aharoni" panose="02010803020104030203" pitchFamily="2" charset="-79"/>
              </a:rPr>
              <a:t>Folate (B9), Manganese, Magnesium, Vitamin B1, Phosphorus, Iron, Copper, Potassium, Zinc, Vitamins B2, B3, B5, B6 and selenium</a:t>
            </a:r>
            <a:endParaRPr lang="en-US" sz="3200" dirty="0" smtClean="0">
              <a:cs typeface="Aharoni" panose="02010803020104030203" pitchFamily="2" charset="-79"/>
            </a:endParaRPr>
          </a:p>
          <a:p>
            <a:pPr marL="0" indent="0" algn="ctr">
              <a:buNone/>
            </a:pPr>
            <a:r>
              <a:rPr lang="en-US" dirty="0">
                <a:cs typeface="Aharoni" panose="02010803020104030203" pitchFamily="2" charset="-79"/>
              </a:rPr>
              <a:t>“The microgreens were </a:t>
            </a:r>
            <a:r>
              <a:rPr lang="en-US" dirty="0" smtClean="0">
                <a:cs typeface="Aharoni" panose="02010803020104030203" pitchFamily="2" charset="-79"/>
              </a:rPr>
              <a:t>four to forty fold </a:t>
            </a:r>
            <a:r>
              <a:rPr lang="en-US" dirty="0">
                <a:cs typeface="Aharoni" panose="02010803020104030203" pitchFamily="2" charset="-79"/>
              </a:rPr>
              <a:t>more concentrated with nutrients than their mature counterparts,” says researcher Qin Wang, PhD, assistant professor at the University of Maryland in College Park. “When we first got the results we </a:t>
            </a:r>
            <a:r>
              <a:rPr lang="en-US" dirty="0" smtClean="0">
                <a:cs typeface="Aharoni" panose="02010803020104030203" pitchFamily="2" charset="-79"/>
              </a:rPr>
              <a:t>had </a:t>
            </a:r>
            <a:r>
              <a:rPr lang="en-US" dirty="0">
                <a:cs typeface="Aharoni" panose="02010803020104030203" pitchFamily="2" charset="-79"/>
              </a:rPr>
              <a:t>to rush to double and triple check them</a:t>
            </a:r>
            <a:r>
              <a:rPr lang="en-US" dirty="0">
                <a:latin typeface="Aharoni" panose="02010803020104030203" pitchFamily="2" charset="-79"/>
                <a:cs typeface="Aharoni" panose="02010803020104030203" pitchFamily="2" charset="-79"/>
              </a:rPr>
              <a:t>.”</a:t>
            </a:r>
          </a:p>
          <a:p>
            <a:pPr marL="0" indent="0" algn="ctr">
              <a:buNone/>
            </a:pPr>
            <a:endParaRPr lang="en-US"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3004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7" y="0"/>
            <a:ext cx="9318172" cy="936171"/>
          </a:xfrm>
        </p:spPr>
        <p:txBody>
          <a:bodyPr>
            <a:normAutofit fontScale="90000"/>
          </a:bodyPr>
          <a:lstStyle/>
          <a:p>
            <a:pPr algn="ctr"/>
            <a:r>
              <a:rPr lang="en-US" sz="4900" b="1" dirty="0" smtClean="0"/>
              <a:t/>
            </a:r>
            <a:br>
              <a:rPr lang="en-US" sz="4900" b="1" dirty="0" smtClean="0"/>
            </a:br>
            <a:r>
              <a:rPr lang="en-US" sz="4900" b="1" dirty="0" smtClean="0"/>
              <a:t>How to Grow Mung Bean Microgreens </a:t>
            </a:r>
            <a:r>
              <a:rPr lang="en-US" b="1" dirty="0" smtClean="0"/>
              <a:t/>
            </a:r>
            <a:br>
              <a:rPr lang="en-US" b="1" dirty="0" smtClean="0"/>
            </a:br>
            <a:r>
              <a:rPr lang="en-US" sz="2700" b="1" dirty="0" smtClean="0">
                <a:solidFill>
                  <a:srgbClr val="00B050"/>
                </a:solidFill>
              </a:rPr>
              <a:t/>
            </a:r>
            <a:br>
              <a:rPr lang="en-US" sz="2700" b="1" dirty="0" smtClean="0">
                <a:solidFill>
                  <a:srgbClr val="00B050"/>
                </a:solidFill>
              </a:rPr>
            </a:br>
            <a:endParaRPr lang="en-US" sz="2700" b="1" dirty="0">
              <a:solidFill>
                <a:srgbClr val="00B050"/>
              </a:solidFill>
            </a:endParaRPr>
          </a:p>
        </p:txBody>
      </p:sp>
      <p:sp>
        <p:nvSpPr>
          <p:cNvPr id="3" name="Content Placeholder 2"/>
          <p:cNvSpPr>
            <a:spLocks noGrp="1"/>
          </p:cNvSpPr>
          <p:nvPr>
            <p:ph idx="1"/>
          </p:nvPr>
        </p:nvSpPr>
        <p:spPr>
          <a:xfrm>
            <a:off x="0" y="1589314"/>
            <a:ext cx="12191999" cy="4833257"/>
          </a:xfrm>
        </p:spPr>
        <p:txBody>
          <a:bodyPr>
            <a:normAutofit/>
          </a:bodyPr>
          <a:lstStyle/>
          <a:p>
            <a:pPr marL="0" indent="0">
              <a:buNone/>
            </a:pPr>
            <a:r>
              <a:rPr lang="en-US" sz="4400" dirty="0" smtClean="0">
                <a:solidFill>
                  <a:schemeClr val="bg1"/>
                </a:solidFill>
              </a:rPr>
              <a:t>                        </a:t>
            </a:r>
          </a:p>
        </p:txBody>
      </p:sp>
      <p:sp>
        <p:nvSpPr>
          <p:cNvPr id="5" name="TextBox 4"/>
          <p:cNvSpPr txBox="1"/>
          <p:nvPr/>
        </p:nvSpPr>
        <p:spPr>
          <a:xfrm>
            <a:off x="3474419" y="936172"/>
            <a:ext cx="8195067" cy="6155531"/>
          </a:xfrm>
          <a:prstGeom prst="rect">
            <a:avLst/>
          </a:prstGeom>
          <a:noFill/>
        </p:spPr>
        <p:txBody>
          <a:bodyPr wrap="square" rtlCol="0">
            <a:spAutoFit/>
          </a:bodyPr>
          <a:lstStyle/>
          <a:p>
            <a:pPr algn="ctr"/>
            <a:r>
              <a:rPr lang="en-US" sz="4000" b="1" dirty="0" smtClean="0">
                <a:solidFill>
                  <a:schemeClr val="bg1"/>
                </a:solidFill>
              </a:rPr>
              <a:t>Soak Your Mung Beans</a:t>
            </a:r>
          </a:p>
          <a:p>
            <a:pPr marL="285750" indent="-285750">
              <a:buFontTx/>
              <a:buChar char="-"/>
            </a:pPr>
            <a:r>
              <a:rPr lang="en-US" sz="2400" dirty="0" smtClean="0"/>
              <a:t>The amount you soak depends on the size container you will use to plant your microgreens. You want to soak enough to cover the entire surface of your tray/container.</a:t>
            </a:r>
          </a:p>
          <a:p>
            <a:endParaRPr lang="en-US" sz="2400" dirty="0"/>
          </a:p>
          <a:p>
            <a:pPr marL="285750" indent="-285750">
              <a:buFontTx/>
              <a:buChar char="-"/>
            </a:pPr>
            <a:r>
              <a:rPr lang="en-US" sz="2400" dirty="0" smtClean="0"/>
              <a:t>Put the mung beans in a cup and fill it so the water is about  2 inches above the </a:t>
            </a:r>
            <a:r>
              <a:rPr lang="en-US" sz="2400" dirty="0" smtClean="0"/>
              <a:t>beans.  </a:t>
            </a:r>
            <a:r>
              <a:rPr lang="en-US" sz="2400" dirty="0" smtClean="0"/>
              <a:t>Because of their size, they will soak up a nice amount of water.</a:t>
            </a:r>
          </a:p>
          <a:p>
            <a:pPr marL="285750" indent="-285750">
              <a:buFontTx/>
              <a:buChar char="-"/>
            </a:pPr>
            <a:endParaRPr lang="en-US" sz="2400" dirty="0"/>
          </a:p>
          <a:p>
            <a:pPr marL="285750" indent="-285750">
              <a:buFontTx/>
              <a:buChar char="-"/>
            </a:pPr>
            <a:r>
              <a:rPr lang="en-US" sz="2400" dirty="0" smtClean="0"/>
              <a:t>Let the beans soak for 24 hours; once done drain the water, and let the mung beans sit in a bowl until you are ready to plant. (if you are not going to plant that same day the mung beans will be ok overnight in the bowl on the counter or in the refrigerator, they will actually begin to sprout.  </a:t>
            </a:r>
          </a:p>
          <a:p>
            <a:pPr marL="285750" indent="-285750">
              <a:buFontTx/>
              <a:buChar char="-"/>
            </a:pPr>
            <a:endParaRPr lang="en-US" sz="2400" dirty="0">
              <a:solidFill>
                <a:schemeClr val="bg1"/>
              </a:solidFill>
            </a:endParaRPr>
          </a:p>
          <a:p>
            <a:pPr marL="285750" indent="-285750">
              <a:buFontTx/>
              <a:buChar char="-"/>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654" y="1921344"/>
            <a:ext cx="2987832" cy="3673913"/>
          </a:xfrm>
          <a:prstGeom prst="rect">
            <a:avLst/>
          </a:prstGeom>
        </p:spPr>
      </p:pic>
    </p:spTree>
    <p:extLst>
      <p:ext uri="{BB962C8B-B14F-4D97-AF65-F5344CB8AC3E}">
        <p14:creationId xmlns:p14="http://schemas.microsoft.com/office/powerpoint/2010/main" val="26037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493729"/>
          </a:xfrm>
        </p:spPr>
        <p:txBody>
          <a:bodyPr/>
          <a:lstStyle/>
          <a:p>
            <a:pPr algn="ctr"/>
            <a:r>
              <a:rPr lang="en-US" dirty="0" smtClean="0"/>
              <a:t>    </a:t>
            </a:r>
            <a:r>
              <a:rPr lang="en-US" b="1" dirty="0" smtClean="0">
                <a:solidFill>
                  <a:srgbClr val="C00000"/>
                </a:solidFill>
              </a:rPr>
              <a:t>Plant Mung Beans in Trays</a:t>
            </a:r>
            <a:endParaRPr lang="en-US" b="1"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6353" y="1590315"/>
            <a:ext cx="3100043" cy="290687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8583" y="3924028"/>
            <a:ext cx="3086099" cy="2798649"/>
          </a:xfrm>
          <a:prstGeom prst="rect">
            <a:avLst/>
          </a:prstGeom>
        </p:spPr>
      </p:pic>
      <p:sp>
        <p:nvSpPr>
          <p:cNvPr id="6" name="TextBox 5"/>
          <p:cNvSpPr txBox="1"/>
          <p:nvPr/>
        </p:nvSpPr>
        <p:spPr>
          <a:xfrm>
            <a:off x="3248043" y="1330030"/>
            <a:ext cx="4589671" cy="2954655"/>
          </a:xfrm>
          <a:prstGeom prst="rect">
            <a:avLst/>
          </a:prstGeom>
          <a:noFill/>
        </p:spPr>
        <p:txBody>
          <a:bodyPr wrap="square" rtlCol="0">
            <a:spAutoFit/>
          </a:bodyPr>
          <a:lstStyle/>
          <a:p>
            <a:r>
              <a:rPr lang="en-US" sz="2400" dirty="0" smtClean="0"/>
              <a:t>-</a:t>
            </a:r>
            <a:r>
              <a:rPr lang="en-US" sz="2800" dirty="0" smtClean="0"/>
              <a:t>Using potting soil or garden soil fill the container or tray, from 1 to 1 ½ inches from the </a:t>
            </a:r>
            <a:r>
              <a:rPr lang="en-US" sz="2800" dirty="0" smtClean="0"/>
              <a:t>top.  </a:t>
            </a:r>
            <a:r>
              <a:rPr lang="en-US" sz="2800" dirty="0" smtClean="0"/>
              <a:t>Y</a:t>
            </a:r>
            <a:r>
              <a:rPr lang="en-US" sz="2800" dirty="0" smtClean="0"/>
              <a:t>ou will </a:t>
            </a:r>
            <a:r>
              <a:rPr lang="en-US" sz="2800" dirty="0" smtClean="0"/>
              <a:t>need to leave room to put soil on top of the mung beans. </a:t>
            </a:r>
          </a:p>
          <a:p>
            <a:endParaRPr lang="en-US" dirty="0"/>
          </a:p>
        </p:txBody>
      </p:sp>
      <p:sp>
        <p:nvSpPr>
          <p:cNvPr id="7" name="TextBox 6"/>
          <p:cNvSpPr txBox="1"/>
          <p:nvPr/>
        </p:nvSpPr>
        <p:spPr>
          <a:xfrm>
            <a:off x="7532914" y="3592287"/>
            <a:ext cx="4659086" cy="3130390"/>
          </a:xfrm>
          <a:prstGeom prst="rect">
            <a:avLst/>
          </a:prstGeom>
          <a:noFill/>
        </p:spPr>
        <p:txBody>
          <a:bodyPr wrap="square" rtlCol="0">
            <a:spAutoFit/>
          </a:bodyPr>
          <a:lstStyle/>
          <a:p>
            <a:r>
              <a:rPr lang="en-US" sz="2800" dirty="0" smtClean="0"/>
              <a:t>- Fill the length of the tray with mung beans, they should cover the entire surface.  It is also ok if they somewhat overlap a little, this allows for a nice plush harvest that will give you a great yield.</a:t>
            </a:r>
            <a:endParaRPr lang="en-US" sz="2800" dirty="0"/>
          </a:p>
        </p:txBody>
      </p:sp>
    </p:spTree>
    <p:extLst>
      <p:ext uri="{BB962C8B-B14F-4D97-AF65-F5344CB8AC3E}">
        <p14:creationId xmlns:p14="http://schemas.microsoft.com/office/powerpoint/2010/main" val="285970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62742"/>
          </a:xfrm>
        </p:spPr>
        <p:txBody>
          <a:bodyPr>
            <a:normAutofit/>
          </a:bodyPr>
          <a:lstStyle/>
          <a:p>
            <a:pPr algn="ctr"/>
            <a:r>
              <a:rPr lang="en-US" dirty="0" smtClean="0"/>
              <a:t> </a:t>
            </a:r>
            <a:r>
              <a:rPr lang="en-US" b="1" dirty="0" smtClean="0">
                <a:solidFill>
                  <a:srgbClr val="C00000"/>
                </a:solidFill>
              </a:rPr>
              <a:t>Watering and Taking Care of your Mung Beans</a:t>
            </a:r>
            <a:r>
              <a:rPr lang="en-US" b="1" dirty="0" smtClean="0">
                <a:solidFill>
                  <a:schemeClr val="accent6"/>
                </a:solidFill>
              </a:rPr>
              <a:t/>
            </a:r>
            <a:br>
              <a:rPr lang="en-US" b="1" dirty="0" smtClean="0">
                <a:solidFill>
                  <a:schemeClr val="accent6"/>
                </a:solidFill>
              </a:rPr>
            </a:br>
            <a:r>
              <a:rPr lang="en-US" sz="3200" b="1" dirty="0" smtClean="0">
                <a:solidFill>
                  <a:schemeClr val="accent2"/>
                </a:solidFill>
              </a:rPr>
              <a:t>You are Almost Done, Just a Few More Steps!</a:t>
            </a:r>
            <a:endParaRPr lang="en-US" sz="3200" b="1" dirty="0">
              <a:solidFill>
                <a:schemeClr val="accent2"/>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293" y="2066791"/>
            <a:ext cx="2944339" cy="3049495"/>
          </a:xfrm>
        </p:spPr>
      </p:pic>
      <p:sp>
        <p:nvSpPr>
          <p:cNvPr id="5" name="TextBox 4"/>
          <p:cNvSpPr txBox="1"/>
          <p:nvPr/>
        </p:nvSpPr>
        <p:spPr>
          <a:xfrm>
            <a:off x="3181632" y="978219"/>
            <a:ext cx="8727339" cy="6001643"/>
          </a:xfrm>
          <a:prstGeom prst="rect">
            <a:avLst/>
          </a:prstGeom>
          <a:noFill/>
        </p:spPr>
        <p:txBody>
          <a:bodyPr wrap="square" rtlCol="0">
            <a:spAutoFit/>
          </a:bodyPr>
          <a:lstStyle/>
          <a:p>
            <a:endParaRPr lang="en-US" sz="2400" dirty="0" smtClean="0"/>
          </a:p>
          <a:p>
            <a:pPr marL="342900" indent="-342900">
              <a:buFontTx/>
              <a:buChar char="-"/>
            </a:pPr>
            <a:r>
              <a:rPr lang="en-US" sz="2400" dirty="0" smtClean="0"/>
              <a:t>Once you have covered  your seeds, (you should have about an inch of soil covering the seeds.) Water the lightly.  </a:t>
            </a:r>
          </a:p>
          <a:p>
            <a:endParaRPr lang="en-US" sz="2400" dirty="0" smtClean="0"/>
          </a:p>
          <a:p>
            <a:pPr marL="342900" indent="-342900">
              <a:buFontTx/>
              <a:buChar char="-"/>
            </a:pPr>
            <a:r>
              <a:rPr lang="en-US" sz="2400" dirty="0" smtClean="0"/>
              <a:t>DO NOT pour water heavily over the seeds, this can saturate them to much. Gently sprinkle water evenly across the entire surface making sure the soil gets moist.</a:t>
            </a:r>
          </a:p>
          <a:p>
            <a:endParaRPr lang="en-US" sz="2400" dirty="0" smtClean="0"/>
          </a:p>
          <a:p>
            <a:pPr marL="342900" indent="-342900">
              <a:buFontTx/>
              <a:buChar char="-"/>
            </a:pPr>
            <a:r>
              <a:rPr lang="en-US" sz="2400" dirty="0" smtClean="0"/>
              <a:t>REMEMBER:  the seeds are already soaked and germinating so they won’t need to be really watered good for about two days.</a:t>
            </a:r>
          </a:p>
          <a:p>
            <a:endParaRPr lang="en-US" sz="2400" dirty="0" smtClean="0"/>
          </a:p>
          <a:p>
            <a:pPr marL="342900" indent="-342900">
              <a:buFontTx/>
              <a:buChar char="-"/>
            </a:pPr>
            <a:r>
              <a:rPr lang="en-US" sz="2400" dirty="0" smtClean="0"/>
              <a:t>One good way to determine if your mung beans need watering is by checking the soil, if you pick a little up and it is powder or doesn’t hold together definitely water it.  If the soil is still moist you can wait another day.</a:t>
            </a:r>
          </a:p>
          <a:p>
            <a:pPr marL="342900" indent="-342900">
              <a:buFontTx/>
              <a:buChar char="-"/>
            </a:pPr>
            <a:endParaRPr lang="en-US" sz="2400" dirty="0" smtClean="0"/>
          </a:p>
        </p:txBody>
      </p:sp>
    </p:spTree>
    <p:extLst>
      <p:ext uri="{BB962C8B-B14F-4D97-AF65-F5344CB8AC3E}">
        <p14:creationId xmlns:p14="http://schemas.microsoft.com/office/powerpoint/2010/main" val="158262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89313"/>
          </a:xfrm>
        </p:spPr>
        <p:txBody>
          <a:bodyPr>
            <a:noAutofit/>
          </a:bodyPr>
          <a:lstStyle/>
          <a:p>
            <a:pPr algn="ctr"/>
            <a:r>
              <a:rPr lang="en-US" sz="4800" b="1" dirty="0" smtClean="0"/>
              <a:t>Thanks for Participating!</a:t>
            </a:r>
            <a:br>
              <a:rPr lang="en-US" sz="4800" b="1" dirty="0" smtClean="0"/>
            </a:br>
            <a:r>
              <a:rPr lang="en-US" sz="3600" b="1" dirty="0" smtClean="0">
                <a:solidFill>
                  <a:srgbClr val="00B050"/>
                </a:solidFill>
              </a:rPr>
              <a:t>We have a lot of great tween programs coming each month!</a:t>
            </a:r>
            <a:endParaRPr lang="en-US" sz="3600" b="1" dirty="0">
              <a:solidFill>
                <a:srgbClr val="00B050"/>
              </a:solidFill>
            </a:endParaRPr>
          </a:p>
        </p:txBody>
      </p:sp>
      <p:sp>
        <p:nvSpPr>
          <p:cNvPr id="3" name="Content Placeholder 2"/>
          <p:cNvSpPr>
            <a:spLocks noGrp="1"/>
          </p:cNvSpPr>
          <p:nvPr>
            <p:ph idx="1"/>
          </p:nvPr>
        </p:nvSpPr>
        <p:spPr>
          <a:xfrm>
            <a:off x="152400" y="1589314"/>
            <a:ext cx="11800114" cy="5094516"/>
          </a:xfrm>
        </p:spPr>
        <p:txBody>
          <a:bodyPr>
            <a:normAutofit/>
          </a:bodyPr>
          <a:lstStyle/>
          <a:p>
            <a:pPr marL="0" indent="0" algn="ctr">
              <a:buNone/>
            </a:pPr>
            <a:r>
              <a:rPr lang="en-US" sz="4400" b="1" dirty="0" smtClean="0">
                <a:latin typeface="Century Schoolbook" panose="02040604050505020304" pitchFamily="18" charset="0"/>
              </a:rPr>
              <a:t>Our April Program: </a:t>
            </a:r>
          </a:p>
          <a:p>
            <a:pPr marL="0" indent="0" algn="ctr">
              <a:buNone/>
            </a:pPr>
            <a:r>
              <a:rPr lang="en-US" sz="4400" b="1" dirty="0" smtClean="0">
                <a:latin typeface="Century Schoolbook" panose="02040604050505020304" pitchFamily="18" charset="0"/>
              </a:rPr>
              <a:t>Make Your Own </a:t>
            </a:r>
            <a:r>
              <a:rPr lang="en-US" sz="4400" b="1" dirty="0" err="1" smtClean="0">
                <a:latin typeface="Century Schoolbook" panose="02040604050505020304" pitchFamily="18" charset="0"/>
              </a:rPr>
              <a:t>Hypertufa</a:t>
            </a:r>
            <a:r>
              <a:rPr lang="en-US" sz="4400" b="1" dirty="0" smtClean="0">
                <a:latin typeface="Century Schoolbook" panose="02040604050505020304" pitchFamily="18" charset="0"/>
              </a:rPr>
              <a:t> Pots!</a:t>
            </a:r>
          </a:p>
          <a:p>
            <a:pPr marL="0" indent="0" algn="ctr">
              <a:buNone/>
            </a:pPr>
            <a:endParaRPr lang="en-US" sz="1400" u="sng" dirty="0" smtClean="0">
              <a:solidFill>
                <a:schemeClr val="bg1"/>
              </a:solidFill>
            </a:endParaRPr>
          </a:p>
          <a:p>
            <a:pPr marL="0" indent="0" algn="ctr">
              <a:buNone/>
            </a:pPr>
            <a:r>
              <a:rPr lang="en-US" sz="4800" u="sng" dirty="0" smtClean="0">
                <a:solidFill>
                  <a:schemeClr val="bg1"/>
                </a:solidFill>
              </a:rPr>
              <a:t>Contact Us</a:t>
            </a:r>
          </a:p>
          <a:p>
            <a:pPr algn="ctr"/>
            <a:r>
              <a:rPr lang="en-US" sz="4400" dirty="0" smtClean="0"/>
              <a:t>website: </a:t>
            </a:r>
            <a:r>
              <a:rPr lang="en-US" sz="4400" dirty="0" smtClean="0">
                <a:hlinkClick r:id="rId2"/>
              </a:rPr>
              <a:t>www.andersoncountylibrary.org</a:t>
            </a:r>
            <a:r>
              <a:rPr lang="en-US" sz="4400" dirty="0" smtClean="0"/>
              <a:t> </a:t>
            </a:r>
          </a:p>
          <a:p>
            <a:pPr algn="ctr"/>
            <a:r>
              <a:rPr lang="en-US" sz="4400" dirty="0" smtClean="0"/>
              <a:t>call Youth Services at 864-260-4500 x158</a:t>
            </a:r>
          </a:p>
          <a:p>
            <a:pPr algn="ctr"/>
            <a:r>
              <a:rPr lang="en-US" sz="4400" dirty="0" smtClean="0"/>
              <a:t>childrens@andersonlibrary.org</a:t>
            </a:r>
          </a:p>
          <a:p>
            <a:pPr algn="ctr"/>
            <a:endParaRPr lang="en-US" sz="3600" dirty="0"/>
          </a:p>
        </p:txBody>
      </p:sp>
    </p:spTree>
    <p:extLst>
      <p:ext uri="{BB962C8B-B14F-4D97-AF65-F5344CB8AC3E}">
        <p14:creationId xmlns:p14="http://schemas.microsoft.com/office/powerpoint/2010/main" val="441922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TotalTime>
  <Words>570</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Calibri</vt:lpstr>
      <vt:lpstr>Calibri Light</vt:lpstr>
      <vt:lpstr>Century Schoolbook</vt:lpstr>
      <vt:lpstr>Office Theme</vt:lpstr>
      <vt:lpstr>DIY Microgreens Grab N Go!   Tween Program</vt:lpstr>
      <vt:lpstr> What are Microgreens?!</vt:lpstr>
      <vt:lpstr>Benefit of Mung/Moong Bean Microgreens English –Mung, Sanskrit- Moong</vt:lpstr>
      <vt:lpstr> How to Grow Mung Bean Microgreens   </vt:lpstr>
      <vt:lpstr>    Plant Mung Beans in Trays</vt:lpstr>
      <vt:lpstr> Watering and Taking Care of your Mung Beans You are Almost Done, Just a Few More Steps!</vt:lpstr>
      <vt:lpstr>Thanks for Participating! We have a lot of great tween programs coming each month!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 Microgreens 101</dc:title>
  <dc:creator>Ahuvyah Moorhead</dc:creator>
  <cp:lastModifiedBy>Ahuvyah Moorhead</cp:lastModifiedBy>
  <cp:revision>49</cp:revision>
  <dcterms:created xsi:type="dcterms:W3CDTF">2021-02-26T17:21:27Z</dcterms:created>
  <dcterms:modified xsi:type="dcterms:W3CDTF">2021-03-02T20:01:19Z</dcterms:modified>
</cp:coreProperties>
</file>